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347" r:id="rId2"/>
    <p:sldId id="414" r:id="rId3"/>
    <p:sldId id="415" r:id="rId4"/>
  </p:sldIdLst>
  <p:sldSz cx="12192000" cy="6858000"/>
  <p:notesSz cx="6810375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0B4A74C-F69A-40BF-868C-AE17408811A6}">
          <p14:sldIdLst>
            <p14:sldId id="347"/>
            <p14:sldId id="414"/>
            <p14:sldId id="41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A159"/>
    <a:srgbClr val="B92121"/>
    <a:srgbClr val="112C0B"/>
    <a:srgbClr val="D92A2B"/>
    <a:srgbClr val="004648"/>
    <a:srgbClr val="005E60"/>
    <a:srgbClr val="00766E"/>
    <a:srgbClr val="009186"/>
    <a:srgbClr val="009BBD"/>
    <a:srgbClr val="5540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9851" autoAdjust="0"/>
    <p:restoredTop sz="72000" autoAdjust="0"/>
  </p:normalViewPr>
  <p:slideViewPr>
    <p:cSldViewPr snapToGrid="0" snapToObjects="1">
      <p:cViewPr varScale="1">
        <p:scale>
          <a:sx n="102" d="100"/>
          <a:sy n="102" d="100"/>
        </p:scale>
        <p:origin x="808" y="1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 showGuides="1">
      <p:cViewPr varScale="1">
        <p:scale>
          <a:sx n="98" d="100"/>
          <a:sy n="98" d="100"/>
        </p:scale>
        <p:origin x="-3648" y="-102"/>
      </p:cViewPr>
      <p:guideLst>
        <p:guide orient="horz" pos="3132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7636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732D1-0119-4424-ADB1-6A88624C9257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7636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026BA-B8A7-4B5A-A3B0-0B7D31088B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197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54FE6-3F31-4904-9137-AFF662B7D702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4835"/>
            <a:ext cx="544830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9E1F4-77C1-461E-ABFF-BFE7DD57AF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753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>
            <a:off x="0" y="-1"/>
            <a:ext cx="12192000" cy="6858001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50000">
                <a:srgbClr val="0E6394">
                  <a:alpha val="45000"/>
                </a:srgbClr>
              </a:gs>
              <a:gs pos="17000">
                <a:schemeClr val="tx2">
                  <a:alpha val="45000"/>
                </a:schemeClr>
              </a:gs>
              <a:gs pos="100000">
                <a:schemeClr val="accent2">
                  <a:alpha val="4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6300" y="1742900"/>
            <a:ext cx="5359400" cy="23876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416398" y="4161275"/>
            <a:ext cx="5359206" cy="10797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Insert Text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793878" cy="103094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396000" y="729000"/>
            <a:ext cx="5400000" cy="540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949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int Cli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>
            <a:off x="0" y="-1"/>
            <a:ext cx="12192000" cy="6858001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0E6394">
                  <a:alpha val="45000"/>
                </a:srgbClr>
              </a:gs>
              <a:gs pos="17000">
                <a:schemeClr val="tx2">
                  <a:alpha val="45000"/>
                </a:schemeClr>
              </a:gs>
              <a:gs pos="100000">
                <a:schemeClr val="accent2">
                  <a:alpha val="4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96000" y="1742900"/>
            <a:ext cx="5400000" cy="23876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396099" y="4161275"/>
            <a:ext cx="5399803" cy="10797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Insert Text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793878" cy="103094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3396000" y="729000"/>
            <a:ext cx="5400000" cy="540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853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7000">
                <a:schemeClr val="accent4"/>
              </a:gs>
              <a:gs pos="7000">
                <a:schemeClr val="accent4"/>
              </a:gs>
              <a:gs pos="63000">
                <a:schemeClr val="accent2"/>
              </a:gs>
              <a:gs pos="100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10" name="Rectangle 9"/>
          <p:cNvSpPr/>
          <p:nvPr userDrawn="1"/>
        </p:nvSpPr>
        <p:spPr>
          <a:xfrm flipH="1">
            <a:off x="0" y="0"/>
            <a:ext cx="12190412" cy="6858000"/>
          </a:xfrm>
          <a:prstGeom prst="rect">
            <a:avLst/>
          </a:prstGeom>
          <a:blipFill dpi="0" rotWithShape="1">
            <a:blip r:embed="rId2" cstate="print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1876" y="2409650"/>
            <a:ext cx="7262923" cy="2387600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09550" y="5562600"/>
            <a:ext cx="11525096" cy="9477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3600" b="0" baseline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793878" cy="10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7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ing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 flipV="1">
            <a:off x="2005009" y="-2"/>
            <a:ext cx="10185395" cy="896472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5012" y="98984"/>
            <a:ext cx="10185400" cy="698501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62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  <p:extLst mod="1">
    <p:ext uri="{DCECCB84-F9BA-43D5-87BE-67443E8EF086}">
      <p15:sldGuideLst xmlns:p15="http://schemas.microsoft.com/office/powerpoint/2012/main">
        <p15:guide id="2" pos="7" userDrawn="1">
          <p15:clr>
            <a:srgbClr val="FBAE40"/>
          </p15:clr>
        </p15:guide>
        <p15:guide id="3" pos="7537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-Animating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 flipV="1">
            <a:off x="2005010" y="-1"/>
            <a:ext cx="10185395" cy="896471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5012" y="98984"/>
            <a:ext cx="10185400" cy="698501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841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3" pos="753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eacons of Excel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 flipV="1">
            <a:off x="0" y="-1"/>
            <a:ext cx="12192000" cy="6857999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rgbClr val="009BBD"/>
              </a:gs>
              <a:gs pos="100000">
                <a:srgbClr val="1B2A6B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443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2168F-5FA6-064A-9D8F-5FF6B2C59483}" type="datetimeFigureOut">
              <a:rPr lang="en-US" smtClean="0"/>
              <a:t>12/8/20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DA4C-3687-544E-8587-F0848227F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75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H="1" flipV="1">
            <a:off x="-3" y="0"/>
            <a:ext cx="12190413" cy="896471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2002004" y="1"/>
            <a:ext cx="10194758" cy="8964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02004" y="98987"/>
            <a:ext cx="10189995" cy="698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E112F-1B58-4F80-8548-230F871317D2}" type="datetimeFigureOut">
              <a:rPr lang="en-GB" smtClean="0"/>
              <a:t>08/12/2020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696455" cy="62599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2D6D5-F6C2-4C88-B07F-0F9DC0B2C389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1997242" y="0"/>
            <a:ext cx="0" cy="8964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4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1" r:id="rId2"/>
    <p:sldLayoutId id="2147483662" r:id="rId3"/>
    <p:sldLayoutId id="2147483650" r:id="rId4"/>
    <p:sldLayoutId id="2147483658" r:id="rId5"/>
    <p:sldLayoutId id="2147483651" r:id="rId6"/>
    <p:sldLayoutId id="2147483664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e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10.jpeg"/><Relationship Id="rId4" Type="http://schemas.openxmlformats.org/officeDocument/2006/relationships/image" Target="../media/image5.png"/><Relationship Id="rId9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647384" y="1364832"/>
            <a:ext cx="8914384" cy="4440432"/>
            <a:chOff x="547776" y="1400345"/>
            <a:chExt cx="9020616" cy="449334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6198" y="1400345"/>
              <a:ext cx="2345715" cy="234571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1914" y="1400345"/>
              <a:ext cx="3398681" cy="449334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7776" y="3746060"/>
              <a:ext cx="2361288" cy="214763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34619" y="1400345"/>
              <a:ext cx="3333773" cy="449334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655792" y="1148816"/>
            <a:ext cx="8968740" cy="5709186"/>
            <a:chOff x="101445" y="1148814"/>
            <a:chExt cx="8968740" cy="5709186"/>
          </a:xfrm>
        </p:grpSpPr>
        <p:grpSp>
          <p:nvGrpSpPr>
            <p:cNvPr id="15" name="Group 14"/>
            <p:cNvGrpSpPr/>
            <p:nvPr/>
          </p:nvGrpSpPr>
          <p:grpSpPr>
            <a:xfrm>
              <a:off x="101445" y="1148814"/>
              <a:ext cx="8934266" cy="5104648"/>
              <a:chOff x="-1211994" y="1148814"/>
              <a:chExt cx="10702412" cy="6161664"/>
            </a:xfrm>
          </p:grpSpPr>
          <p:pic>
            <p:nvPicPr>
              <p:cNvPr id="14" name="Picture 13" descr="SSD:Users:kevinwebb:Desktop:140822 - Clamshell prototype 1:DSC_7479.jpg"/>
              <p:cNvPicPr/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274018" y="1148814"/>
                <a:ext cx="4216400" cy="474487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Picture 12" descr="SSD:Users:kevinwebb:Desktop:140822 - Clamshell prototype 1:DSC_7481.jpg"/>
              <p:cNvPicPr/>
              <p:nvPr/>
            </p:nvPicPr>
            <p:blipFill rotWithShape="1">
              <a:blip r:embed="rId10" cstate="screen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-1211994" y="1625946"/>
                <a:ext cx="6486014" cy="568453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507496" y="4660880"/>
              <a:ext cx="3562689" cy="2197120"/>
            </a:xfrm>
            <a:prstGeom prst="rect">
              <a:avLst/>
            </a:prstGeom>
          </p:spPr>
        </p:pic>
      </p:grpSp>
      <p:pic>
        <p:nvPicPr>
          <p:cNvPr id="19" name="Webb clamshell v3 anim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39298" y="1148974"/>
            <a:ext cx="5430953" cy="3046426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8C601FD-65F1-FF4D-BA9D-C793298FA6B0}"/>
              </a:ext>
            </a:extLst>
          </p:cNvPr>
          <p:cNvSpPr txBox="1">
            <a:spLocks/>
          </p:cNvSpPr>
          <p:nvPr/>
        </p:nvSpPr>
        <p:spPr>
          <a:xfrm>
            <a:off x="1965046" y="-5277"/>
            <a:ext cx="10193594" cy="90702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34000">
                <a:schemeClr val="accent1">
                  <a:lumMod val="97000"/>
                  <a:lumOff val="3000"/>
                </a:schemeClr>
              </a:gs>
              <a:gs pos="100000">
                <a:schemeClr val="bg2"/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Towards a 3D-printed membrane platform for cell culture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1972C8-6B3D-7C4A-BF5B-AA25328C13BE}"/>
              </a:ext>
            </a:extLst>
          </p:cNvPr>
          <p:cNvSpPr txBox="1"/>
          <p:nvPr/>
        </p:nvSpPr>
        <p:spPr>
          <a:xfrm>
            <a:off x="259718" y="6401374"/>
            <a:ext cx="6810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+mj-lt"/>
              </a:rPr>
              <a:t>thanks to Greg Madejski for the animation</a:t>
            </a:r>
          </a:p>
        </p:txBody>
      </p:sp>
    </p:spTree>
    <p:extLst>
      <p:ext uri="{BB962C8B-B14F-4D97-AF65-F5344CB8AC3E}">
        <p14:creationId xmlns:p14="http://schemas.microsoft.com/office/powerpoint/2010/main" val="140119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7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printed materials effect on cell growth and health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ED4E93-A71B-BE46-A07D-4BEF44C11D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696" y="1290856"/>
            <a:ext cx="3037038" cy="2429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846115-7FEE-C444-AEF9-8A9DE4EB16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620" y="1290856"/>
            <a:ext cx="3037036" cy="2429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DF044E-1C68-FD4B-B996-552656654809}"/>
              </a:ext>
            </a:extLst>
          </p:cNvPr>
          <p:cNvSpPr txBox="1"/>
          <p:nvPr/>
        </p:nvSpPr>
        <p:spPr>
          <a:xfrm>
            <a:off x="2239872" y="965815"/>
            <a:ext cx="104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Control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8CC47D-A6A7-424F-BE1B-0D4FC51A57BE}"/>
              </a:ext>
            </a:extLst>
          </p:cNvPr>
          <p:cNvSpPr txBox="1"/>
          <p:nvPr/>
        </p:nvSpPr>
        <p:spPr>
          <a:xfrm>
            <a:off x="5138744" y="965815"/>
            <a:ext cx="1864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“</a:t>
            </a:r>
            <a:r>
              <a:rPr lang="en-US" b="1" dirty="0" err="1">
                <a:latin typeface="+mj-lt"/>
              </a:rPr>
              <a:t>VeroClear</a:t>
            </a:r>
            <a:r>
              <a:rPr lang="en-US" b="1" dirty="0">
                <a:latin typeface="+mj-lt"/>
              </a:rPr>
              <a:t>™”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5E4602-B011-2F46-894D-C45D9832EE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620" y="3720486"/>
            <a:ext cx="3037036" cy="24296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9A5457-DAC4-A84C-9856-92F8288B2F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56" y="1290856"/>
            <a:ext cx="3037038" cy="24296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E7E056-EBB3-BC44-AEA4-DBB0E7B6E7DA}"/>
              </a:ext>
            </a:extLst>
          </p:cNvPr>
          <p:cNvSpPr txBox="1"/>
          <p:nvPr/>
        </p:nvSpPr>
        <p:spPr>
          <a:xfrm>
            <a:off x="8079695" y="999153"/>
            <a:ext cx="2054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“</a:t>
            </a:r>
            <a:r>
              <a:rPr lang="en-US" b="1" dirty="0" err="1">
                <a:latin typeface="+mj-lt"/>
              </a:rPr>
              <a:t>TangoBlack</a:t>
            </a:r>
            <a:r>
              <a:rPr lang="en-US" b="1" dirty="0"/>
              <a:t> ™</a:t>
            </a:r>
            <a:r>
              <a:rPr lang="en-US" b="1" dirty="0">
                <a:latin typeface="+mj-lt"/>
              </a:rPr>
              <a:t>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D34FEA-C226-BA45-9F79-20E877CCB4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59" y="3720486"/>
            <a:ext cx="3037035" cy="2429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AFAFDA-11C8-6146-94AD-B1FBA9B6B0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696" y="3720486"/>
            <a:ext cx="3037038" cy="2429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7D0ACA-09D5-0A4A-830B-4250E1F2DB4C}"/>
              </a:ext>
            </a:extLst>
          </p:cNvPr>
          <p:cNvSpPr txBox="1"/>
          <p:nvPr/>
        </p:nvSpPr>
        <p:spPr>
          <a:xfrm>
            <a:off x="7693716" y="6150114"/>
            <a:ext cx="3668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38A159"/>
                </a:solidFill>
                <a:latin typeface="+mj-lt"/>
              </a:rPr>
              <a:t>Live (</a:t>
            </a:r>
            <a:r>
              <a:rPr lang="en-GB" sz="2000" dirty="0" err="1">
                <a:solidFill>
                  <a:srgbClr val="38A159"/>
                </a:solidFill>
                <a:latin typeface="+mj-lt"/>
              </a:rPr>
              <a:t>calcein</a:t>
            </a:r>
            <a:r>
              <a:rPr lang="en-GB" sz="2000" dirty="0">
                <a:solidFill>
                  <a:srgbClr val="38A159"/>
                </a:solidFill>
                <a:latin typeface="+mj-lt"/>
              </a:rPr>
              <a:t>-AM)</a:t>
            </a:r>
          </a:p>
          <a:p>
            <a:r>
              <a:rPr lang="en-GB" sz="2000" dirty="0">
                <a:solidFill>
                  <a:srgbClr val="B92121"/>
                </a:solidFill>
                <a:latin typeface="+mj-lt"/>
              </a:rPr>
              <a:t>Dead (propidium iodide</a:t>
            </a:r>
            <a:r>
              <a:rPr lang="en-GB" sz="200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4089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Live/Dead assay (</a:t>
            </a:r>
            <a:r>
              <a:rPr lang="en-US" dirty="0" err="1"/>
              <a:t>calcein</a:t>
            </a:r>
            <a:r>
              <a:rPr lang="en-US" dirty="0"/>
              <a:t>-AM / ethidium homodimer)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484075-935F-DF4D-811F-2A52FF8EF0B3}"/>
              </a:ext>
            </a:extLst>
          </p:cNvPr>
          <p:cNvSpPr txBox="1"/>
          <p:nvPr/>
        </p:nvSpPr>
        <p:spPr>
          <a:xfrm>
            <a:off x="7585242" y="2492586"/>
            <a:ext cx="36887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Anomalous increase in cell number followed by total death in the presence of </a:t>
            </a:r>
            <a:r>
              <a:rPr lang="en-US" dirty="0" err="1"/>
              <a:t>TangoBlack</a:t>
            </a:r>
            <a:r>
              <a:rPr lang="en-US" b="1" dirty="0"/>
              <a:t> ™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VeroClear</a:t>
            </a:r>
            <a:r>
              <a:rPr lang="en-US" b="1" dirty="0"/>
              <a:t> ™</a:t>
            </a:r>
            <a:r>
              <a:rPr lang="en-US" dirty="0"/>
              <a:t> causes clumping and some cell death combined with unusual morphology, clustering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7433EC-303B-9F40-A816-BD4C92B4B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043" y="1930985"/>
            <a:ext cx="5723724" cy="32255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D202B8-707D-FE42-A632-1C1D5C58996B}"/>
              </a:ext>
            </a:extLst>
          </p:cNvPr>
          <p:cNvSpPr txBox="1"/>
          <p:nvPr/>
        </p:nvSpPr>
        <p:spPr>
          <a:xfrm>
            <a:off x="2291379" y="5733826"/>
            <a:ext cx="7982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Leachate? Incomplete </a:t>
            </a:r>
            <a:r>
              <a:rPr lang="en-GB" sz="2400" dirty="0" err="1">
                <a:latin typeface="+mj-lt"/>
              </a:rPr>
              <a:t>photopolymerisation</a:t>
            </a:r>
            <a:r>
              <a:rPr lang="en-GB" sz="2400" dirty="0">
                <a:latin typeface="+mj-lt"/>
              </a:rPr>
              <a:t>? … </a:t>
            </a:r>
          </a:p>
        </p:txBody>
      </p:sp>
    </p:spTree>
    <p:extLst>
      <p:ext uri="{BB962C8B-B14F-4D97-AF65-F5344CB8AC3E}">
        <p14:creationId xmlns:p14="http://schemas.microsoft.com/office/powerpoint/2010/main" val="7509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Notts">
      <a:dk1>
        <a:sysClr val="windowText" lastClr="000000"/>
      </a:dk1>
      <a:lt1>
        <a:sysClr val="window" lastClr="FFFFFF"/>
      </a:lt1>
      <a:dk2>
        <a:srgbClr val="007DA8"/>
      </a:dk2>
      <a:lt2>
        <a:srgbClr val="009BBD"/>
      </a:lt2>
      <a:accent1>
        <a:srgbClr val="005697"/>
      </a:accent1>
      <a:accent2>
        <a:srgbClr val="1B2A6B"/>
      </a:accent2>
      <a:accent3>
        <a:srgbClr val="191A4F"/>
      </a:accent3>
      <a:accent4>
        <a:srgbClr val="B32C76"/>
      </a:accent4>
      <a:accent5>
        <a:srgbClr val="D27826"/>
      </a:accent5>
      <a:accent6>
        <a:srgbClr val="38A159"/>
      </a:accent6>
      <a:hlink>
        <a:srgbClr val="0563C1"/>
      </a:hlink>
      <a:folHlink>
        <a:srgbClr val="954F72"/>
      </a:folHlink>
    </a:clrScheme>
    <a:fontScheme name="Notts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70000">
              <a:srgbClr val="00487E">
                <a:lumMod val="85000"/>
                <a:lumOff val="15000"/>
              </a:srgbClr>
            </a:gs>
            <a:gs pos="17000">
              <a:schemeClr val="accent1"/>
            </a:gs>
            <a:gs pos="100000">
              <a:schemeClr val="accent1">
                <a:lumMod val="75000"/>
              </a:schemeClr>
            </a:gs>
          </a:gsLst>
          <a:lin ang="0" scaled="1"/>
          <a:tileRect/>
        </a:gradFill>
        <a:ln>
          <a:noFill/>
        </a:ln>
      </a:spPr>
      <a:bodyPr rtlCol="0" anchor="ctr"/>
      <a:lstStyle>
        <a:defPPr algn="ctr">
          <a:defRPr sz="2400" b="1" dirty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TT_6103 (PowerPoint Guidelines) POT_Widescreen_001" id="{81F3E3EA-E64F-4445-9547-4C0E98DD302B}" vid="{B96464EC-35CD-433F-A30D-F35B5417D5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NOTT_6103 (PowerPoint Guidelines) POT_Widescreen_002</Template>
  <TotalTime>17858</TotalTime>
  <Words>87</Words>
  <Application>Microsoft Macintosh PowerPoint</Application>
  <PresentationFormat>Widescreen</PresentationFormat>
  <Paragraphs>13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Georgia</vt:lpstr>
      <vt:lpstr>Office Theme</vt:lpstr>
      <vt:lpstr>PowerPoint Presentation</vt:lpstr>
      <vt:lpstr>3D printed materials effect on cell growth and health</vt:lpstr>
      <vt:lpstr>Live/Dead assay (calcein-AM / ethidium homodimer)</vt:lpstr>
    </vt:vector>
  </TitlesOfParts>
  <Manager/>
  <Company>University of Nottingham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 Slide</dc:title>
  <dc:subject/>
  <dc:creator/>
  <cp:keywords/>
  <dc:description/>
  <cp:lastModifiedBy>Kevin Webb</cp:lastModifiedBy>
  <cp:revision>355</cp:revision>
  <cp:lastPrinted>2019-02-21T11:27:39Z</cp:lastPrinted>
  <dcterms:created xsi:type="dcterms:W3CDTF">2018-02-08T14:56:18Z</dcterms:created>
  <dcterms:modified xsi:type="dcterms:W3CDTF">2020-12-08T09:15:33Z</dcterms:modified>
  <cp:category/>
</cp:coreProperties>
</file>